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96" r:id="rId4"/>
    <p:sldId id="267" r:id="rId5"/>
    <p:sldId id="268" r:id="rId6"/>
    <p:sldId id="269" r:id="rId7"/>
    <p:sldId id="293" r:id="rId8"/>
    <p:sldId id="259" r:id="rId9"/>
    <p:sldId id="258" r:id="rId10"/>
    <p:sldId id="260" r:id="rId11"/>
    <p:sldId id="262" r:id="rId12"/>
    <p:sldId id="261" r:id="rId13"/>
    <p:sldId id="263" r:id="rId14"/>
    <p:sldId id="270" r:id="rId15"/>
    <p:sldId id="271" r:id="rId16"/>
    <p:sldId id="321" r:id="rId17"/>
    <p:sldId id="265" r:id="rId18"/>
    <p:sldId id="299" r:id="rId19"/>
    <p:sldId id="294" r:id="rId20"/>
    <p:sldId id="276" r:id="rId21"/>
    <p:sldId id="277" r:id="rId22"/>
    <p:sldId id="297" r:id="rId23"/>
    <p:sldId id="298" r:id="rId24"/>
    <p:sldId id="275" r:id="rId25"/>
    <p:sldId id="295" r:id="rId26"/>
    <p:sldId id="274" r:id="rId27"/>
    <p:sldId id="278" r:id="rId28"/>
    <p:sldId id="280" r:id="rId29"/>
    <p:sldId id="303" r:id="rId30"/>
    <p:sldId id="304" r:id="rId31"/>
    <p:sldId id="282" r:id="rId32"/>
    <p:sldId id="283" r:id="rId33"/>
    <p:sldId id="284" r:id="rId34"/>
    <p:sldId id="317" r:id="rId35"/>
    <p:sldId id="306" r:id="rId36"/>
    <p:sldId id="300" r:id="rId37"/>
    <p:sldId id="281" r:id="rId38"/>
    <p:sldId id="301" r:id="rId39"/>
    <p:sldId id="285" r:id="rId40"/>
    <p:sldId id="290" r:id="rId41"/>
    <p:sldId id="286" r:id="rId42"/>
    <p:sldId id="287" r:id="rId43"/>
    <p:sldId id="291" r:id="rId44"/>
    <p:sldId id="305" r:id="rId45"/>
    <p:sldId id="318" r:id="rId46"/>
    <p:sldId id="319" r:id="rId47"/>
    <p:sldId id="292" r:id="rId48"/>
    <p:sldId id="302" r:id="rId49"/>
    <p:sldId id="320" r:id="rId50"/>
  </p:sldIdLst>
  <p:sldSz cx="9144000" cy="5143500" type="screen16x9"/>
  <p:notesSz cx="10234613" cy="70993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000"/>
    <a:srgbClr val="A10E2F"/>
    <a:srgbClr val="002D59"/>
    <a:srgbClr val="898989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420" y="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797247" y="0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3851FDA-8A87-442C-8BFF-7752E5FF0F81}" type="datetimeFigureOut">
              <a:rPr lang="fr-BE" smtClean="0"/>
              <a:pPr/>
              <a:t>18/12/2017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743103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797247" y="6743103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1B12ADC-F944-485B-BBE2-C2D1F219726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1056BC1-3DD6-45C6-BE36-17ADD97A34F3}" type="datetimeFigureOut">
              <a:rPr lang="fr-BE" smtClean="0"/>
              <a:pPr/>
              <a:t>18/12/2017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33400"/>
            <a:ext cx="4729163" cy="2660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23462" y="3372167"/>
            <a:ext cx="8187690" cy="3194685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743103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797247" y="6743103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ED139B8-FE54-41DB-A1BA-ABB22EAA583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2160000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F9B00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03866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18/12/2017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18/12/2017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18/12/2017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874588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200" smtClean="0">
                <a:solidFill>
                  <a:srgbClr val="898989"/>
                </a:solidFill>
              </a:rPr>
              <a:pPr/>
              <a:t>18/12/2017</a:t>
            </a:fld>
            <a:endParaRPr lang="fr-FR" sz="1200" dirty="0" smtClean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F9B000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428000"/>
            <a:ext cx="806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 dirty="0" smtClean="0">
                <a:solidFill>
                  <a:srgbClr val="F9B000"/>
                </a:solidFill>
                <a:effectLst/>
                <a:latin typeface="Arial"/>
                <a:ea typeface="ＭＳ Ｐゴシック" charset="0"/>
                <a:cs typeface="Arial"/>
              </a:rPr>
              <a:t>infrastructures routes bâtiments</a:t>
            </a:r>
            <a:r>
              <a:rPr lang="fr-FR" sz="1200" b="1" dirty="0" smtClean="0">
                <a:solidFill>
                  <a:srgbClr val="F9B000"/>
                </a:solidFill>
                <a:effectLst/>
                <a:latin typeface="Arial"/>
                <a:cs typeface="Arial"/>
              </a:rPr>
              <a:t> </a:t>
            </a:r>
            <a:endParaRPr lang="fr-FR" sz="1200" b="1" dirty="0">
              <a:solidFill>
                <a:srgbClr val="F9B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F9B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Contournement de Marche</a:t>
            </a:r>
            <a:br>
              <a:rPr lang="fr-FR" dirty="0" smtClean="0"/>
            </a:br>
            <a:r>
              <a:rPr lang="fr-FR" dirty="0" smtClean="0"/>
              <a:t>poussage du pont cadre le 23 oct. 17</a:t>
            </a:r>
            <a:br>
              <a:rPr lang="fr-FR" dirty="0" smtClean="0"/>
            </a:br>
            <a:r>
              <a:rPr lang="fr-FR" dirty="0" smtClean="0"/>
              <a:t>BDOA 9827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31050" y="660400"/>
            <a:ext cx="1825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Arnaud Delobbe</a:t>
            </a:r>
          </a:p>
          <a:p>
            <a:r>
              <a:rPr lang="fr-BE" dirty="0" smtClean="0"/>
              <a:t>Laurent Smolders</a:t>
            </a:r>
            <a:endParaRPr lang="fr-BE" dirty="0"/>
          </a:p>
        </p:txBody>
      </p:sp>
    </p:spTree>
    <p:extLst>
      <p:ext uri="{BB962C8B-B14F-4D97-AF65-F5344CB8AC3E}">
        <p14:creationId xmlns="" xmlns:p14="http://schemas.microsoft.com/office/powerpoint/2010/main" val="19630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Autres vues similaires</a:t>
            </a:r>
            <a:endParaRPr lang="fr-B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51306" y="1200150"/>
            <a:ext cx="6273114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Coupe en long</a:t>
            </a: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5874" y="1560549"/>
            <a:ext cx="9028126" cy="27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necteur droit avec flèche 5"/>
          <p:cNvCxnSpPr/>
          <p:nvPr/>
        </p:nvCxnSpPr>
        <p:spPr>
          <a:xfrm flipH="1">
            <a:off x="330200" y="4362450"/>
            <a:ext cx="85153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823354" y="4062968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37 m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59087" y="274703"/>
            <a:ext cx="3600000" cy="20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4182" y="274703"/>
            <a:ext cx="3600000" cy="202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Photos du pont construit :</a:t>
            </a:r>
            <a:endParaRPr lang="fr-BE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4182" y="2382783"/>
            <a:ext cx="3600000" cy="203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8059087" y="3181350"/>
            <a:ext cx="95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± 2400 t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59087" y="2378780"/>
            <a:ext cx="3600000" cy="203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57387" y="660400"/>
            <a:ext cx="5999114" cy="375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Poutre de ripage</a:t>
            </a:r>
            <a:endParaRPr lang="fr-BE" dirty="0"/>
          </a:p>
        </p:txBody>
      </p:sp>
      <p:sp>
        <p:nvSpPr>
          <p:cNvPr id="6" name="Forme libre 5"/>
          <p:cNvSpPr/>
          <p:nvPr/>
        </p:nvSpPr>
        <p:spPr>
          <a:xfrm>
            <a:off x="1949450" y="1689100"/>
            <a:ext cx="1162050" cy="2457450"/>
          </a:xfrm>
          <a:custGeom>
            <a:avLst/>
            <a:gdLst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406400 w 1162050"/>
              <a:gd name="connsiteY19" fmla="*/ 25400 h 2457450"/>
              <a:gd name="connsiteX20" fmla="*/ 476250 w 1162050"/>
              <a:gd name="connsiteY20" fmla="*/ 133350 h 2457450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87350 w 1162050"/>
              <a:gd name="connsiteY19" fmla="*/ 0 h 2457450"/>
              <a:gd name="connsiteX20" fmla="*/ 476250 w 1162050"/>
              <a:gd name="connsiteY20" fmla="*/ 133350 h 2457450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87350 w 1162050"/>
              <a:gd name="connsiteY19" fmla="*/ 0 h 2457450"/>
              <a:gd name="connsiteX20" fmla="*/ 476250 w 1162050"/>
              <a:gd name="connsiteY20" fmla="*/ 133350 h 2457450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84175 w 1162050"/>
              <a:gd name="connsiteY19" fmla="*/ 0 h 2457450"/>
              <a:gd name="connsiteX20" fmla="*/ 476250 w 1162050"/>
              <a:gd name="connsiteY20" fmla="*/ 133350 h 2457450"/>
              <a:gd name="connsiteX0" fmla="*/ 476250 w 1162050"/>
              <a:gd name="connsiteY0" fmla="*/ 206375 h 2530475"/>
              <a:gd name="connsiteX1" fmla="*/ 133350 w 1162050"/>
              <a:gd name="connsiteY1" fmla="*/ 542925 h 2530475"/>
              <a:gd name="connsiteX2" fmla="*/ 0 w 1162050"/>
              <a:gd name="connsiteY2" fmla="*/ 1038225 h 2530475"/>
              <a:gd name="connsiteX3" fmla="*/ 196850 w 1162050"/>
              <a:gd name="connsiteY3" fmla="*/ 1882775 h 2530475"/>
              <a:gd name="connsiteX4" fmla="*/ 565150 w 1162050"/>
              <a:gd name="connsiteY4" fmla="*/ 2276475 h 2530475"/>
              <a:gd name="connsiteX5" fmla="*/ 1028700 w 1162050"/>
              <a:gd name="connsiteY5" fmla="*/ 2390775 h 2530475"/>
              <a:gd name="connsiteX6" fmla="*/ 977900 w 1162050"/>
              <a:gd name="connsiteY6" fmla="*/ 2511425 h 2530475"/>
              <a:gd name="connsiteX7" fmla="*/ 1047750 w 1162050"/>
              <a:gd name="connsiteY7" fmla="*/ 2530475 h 2530475"/>
              <a:gd name="connsiteX8" fmla="*/ 1162050 w 1162050"/>
              <a:gd name="connsiteY8" fmla="*/ 2073275 h 2530475"/>
              <a:gd name="connsiteX9" fmla="*/ 1117600 w 1162050"/>
              <a:gd name="connsiteY9" fmla="*/ 2066925 h 2530475"/>
              <a:gd name="connsiteX10" fmla="*/ 1073150 w 1162050"/>
              <a:gd name="connsiteY10" fmla="*/ 2187575 h 2530475"/>
              <a:gd name="connsiteX11" fmla="*/ 730250 w 1162050"/>
              <a:gd name="connsiteY11" fmla="*/ 2111375 h 2530475"/>
              <a:gd name="connsiteX12" fmla="*/ 393700 w 1162050"/>
              <a:gd name="connsiteY12" fmla="*/ 1800225 h 2530475"/>
              <a:gd name="connsiteX13" fmla="*/ 203200 w 1162050"/>
              <a:gd name="connsiteY13" fmla="*/ 1044575 h 2530475"/>
              <a:gd name="connsiteX14" fmla="*/ 304800 w 1162050"/>
              <a:gd name="connsiteY14" fmla="*/ 619125 h 2530475"/>
              <a:gd name="connsiteX15" fmla="*/ 584200 w 1162050"/>
              <a:gd name="connsiteY15" fmla="*/ 320675 h 2530475"/>
              <a:gd name="connsiteX16" fmla="*/ 685800 w 1162050"/>
              <a:gd name="connsiteY16" fmla="*/ 415925 h 2530475"/>
              <a:gd name="connsiteX17" fmla="*/ 755650 w 1162050"/>
              <a:gd name="connsiteY17" fmla="*/ 371475 h 2530475"/>
              <a:gd name="connsiteX18" fmla="*/ 450850 w 1162050"/>
              <a:gd name="connsiteY18" fmla="*/ 73025 h 2530475"/>
              <a:gd name="connsiteX19" fmla="*/ 314325 w 1162050"/>
              <a:gd name="connsiteY19" fmla="*/ 0 h 2530475"/>
              <a:gd name="connsiteX20" fmla="*/ 476250 w 1162050"/>
              <a:gd name="connsiteY20" fmla="*/ 206375 h 2530475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96875 w 1162050"/>
              <a:gd name="connsiteY19" fmla="*/ 38101 h 2457450"/>
              <a:gd name="connsiteX20" fmla="*/ 476250 w 1162050"/>
              <a:gd name="connsiteY20" fmla="*/ 1333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2050" h="2457450">
                <a:moveTo>
                  <a:pt x="476250" y="133350"/>
                </a:moveTo>
                <a:lnTo>
                  <a:pt x="133350" y="469900"/>
                </a:lnTo>
                <a:lnTo>
                  <a:pt x="0" y="965200"/>
                </a:lnTo>
                <a:lnTo>
                  <a:pt x="196850" y="1809750"/>
                </a:lnTo>
                <a:lnTo>
                  <a:pt x="565150" y="2203450"/>
                </a:lnTo>
                <a:lnTo>
                  <a:pt x="1028700" y="2317750"/>
                </a:lnTo>
                <a:lnTo>
                  <a:pt x="977900" y="2438400"/>
                </a:lnTo>
                <a:lnTo>
                  <a:pt x="1047750" y="2457450"/>
                </a:lnTo>
                <a:lnTo>
                  <a:pt x="1162050" y="2000250"/>
                </a:lnTo>
                <a:lnTo>
                  <a:pt x="1117600" y="1993900"/>
                </a:lnTo>
                <a:lnTo>
                  <a:pt x="1073150" y="2114550"/>
                </a:lnTo>
                <a:lnTo>
                  <a:pt x="730250" y="2038350"/>
                </a:lnTo>
                <a:lnTo>
                  <a:pt x="393700" y="1727200"/>
                </a:lnTo>
                <a:lnTo>
                  <a:pt x="203200" y="971550"/>
                </a:lnTo>
                <a:lnTo>
                  <a:pt x="304800" y="546100"/>
                </a:lnTo>
                <a:lnTo>
                  <a:pt x="584200" y="247650"/>
                </a:lnTo>
                <a:lnTo>
                  <a:pt x="685800" y="342900"/>
                </a:lnTo>
                <a:lnTo>
                  <a:pt x="755650" y="298450"/>
                </a:lnTo>
                <a:lnTo>
                  <a:pt x="450850" y="0"/>
                </a:lnTo>
                <a:lnTo>
                  <a:pt x="396875" y="38101"/>
                </a:lnTo>
                <a:lnTo>
                  <a:pt x="476250" y="1333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57387" y="660400"/>
            <a:ext cx="5999114" cy="375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Poutre de ripage</a:t>
            </a:r>
            <a:endParaRPr lang="fr-BE" dirty="0"/>
          </a:p>
        </p:txBody>
      </p:sp>
      <p:sp>
        <p:nvSpPr>
          <p:cNvPr id="6" name="Forme libre 5"/>
          <p:cNvSpPr/>
          <p:nvPr/>
        </p:nvSpPr>
        <p:spPr>
          <a:xfrm>
            <a:off x="1949450" y="1689100"/>
            <a:ext cx="1162050" cy="2457450"/>
          </a:xfrm>
          <a:custGeom>
            <a:avLst/>
            <a:gdLst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406400 w 1162050"/>
              <a:gd name="connsiteY19" fmla="*/ 25400 h 2457450"/>
              <a:gd name="connsiteX20" fmla="*/ 476250 w 1162050"/>
              <a:gd name="connsiteY20" fmla="*/ 133350 h 2457450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87350 w 1162050"/>
              <a:gd name="connsiteY19" fmla="*/ 0 h 2457450"/>
              <a:gd name="connsiteX20" fmla="*/ 476250 w 1162050"/>
              <a:gd name="connsiteY20" fmla="*/ 133350 h 2457450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87350 w 1162050"/>
              <a:gd name="connsiteY19" fmla="*/ 0 h 2457450"/>
              <a:gd name="connsiteX20" fmla="*/ 476250 w 1162050"/>
              <a:gd name="connsiteY20" fmla="*/ 133350 h 2457450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84175 w 1162050"/>
              <a:gd name="connsiteY19" fmla="*/ 0 h 2457450"/>
              <a:gd name="connsiteX20" fmla="*/ 476250 w 1162050"/>
              <a:gd name="connsiteY20" fmla="*/ 133350 h 2457450"/>
              <a:gd name="connsiteX0" fmla="*/ 476250 w 1162050"/>
              <a:gd name="connsiteY0" fmla="*/ 206375 h 2530475"/>
              <a:gd name="connsiteX1" fmla="*/ 133350 w 1162050"/>
              <a:gd name="connsiteY1" fmla="*/ 542925 h 2530475"/>
              <a:gd name="connsiteX2" fmla="*/ 0 w 1162050"/>
              <a:gd name="connsiteY2" fmla="*/ 1038225 h 2530475"/>
              <a:gd name="connsiteX3" fmla="*/ 196850 w 1162050"/>
              <a:gd name="connsiteY3" fmla="*/ 1882775 h 2530475"/>
              <a:gd name="connsiteX4" fmla="*/ 565150 w 1162050"/>
              <a:gd name="connsiteY4" fmla="*/ 2276475 h 2530475"/>
              <a:gd name="connsiteX5" fmla="*/ 1028700 w 1162050"/>
              <a:gd name="connsiteY5" fmla="*/ 2390775 h 2530475"/>
              <a:gd name="connsiteX6" fmla="*/ 977900 w 1162050"/>
              <a:gd name="connsiteY6" fmla="*/ 2511425 h 2530475"/>
              <a:gd name="connsiteX7" fmla="*/ 1047750 w 1162050"/>
              <a:gd name="connsiteY7" fmla="*/ 2530475 h 2530475"/>
              <a:gd name="connsiteX8" fmla="*/ 1162050 w 1162050"/>
              <a:gd name="connsiteY8" fmla="*/ 2073275 h 2530475"/>
              <a:gd name="connsiteX9" fmla="*/ 1117600 w 1162050"/>
              <a:gd name="connsiteY9" fmla="*/ 2066925 h 2530475"/>
              <a:gd name="connsiteX10" fmla="*/ 1073150 w 1162050"/>
              <a:gd name="connsiteY10" fmla="*/ 2187575 h 2530475"/>
              <a:gd name="connsiteX11" fmla="*/ 730250 w 1162050"/>
              <a:gd name="connsiteY11" fmla="*/ 2111375 h 2530475"/>
              <a:gd name="connsiteX12" fmla="*/ 393700 w 1162050"/>
              <a:gd name="connsiteY12" fmla="*/ 1800225 h 2530475"/>
              <a:gd name="connsiteX13" fmla="*/ 203200 w 1162050"/>
              <a:gd name="connsiteY13" fmla="*/ 1044575 h 2530475"/>
              <a:gd name="connsiteX14" fmla="*/ 304800 w 1162050"/>
              <a:gd name="connsiteY14" fmla="*/ 619125 h 2530475"/>
              <a:gd name="connsiteX15" fmla="*/ 584200 w 1162050"/>
              <a:gd name="connsiteY15" fmla="*/ 320675 h 2530475"/>
              <a:gd name="connsiteX16" fmla="*/ 685800 w 1162050"/>
              <a:gd name="connsiteY16" fmla="*/ 415925 h 2530475"/>
              <a:gd name="connsiteX17" fmla="*/ 755650 w 1162050"/>
              <a:gd name="connsiteY17" fmla="*/ 371475 h 2530475"/>
              <a:gd name="connsiteX18" fmla="*/ 450850 w 1162050"/>
              <a:gd name="connsiteY18" fmla="*/ 73025 h 2530475"/>
              <a:gd name="connsiteX19" fmla="*/ 314325 w 1162050"/>
              <a:gd name="connsiteY19" fmla="*/ 0 h 2530475"/>
              <a:gd name="connsiteX20" fmla="*/ 476250 w 1162050"/>
              <a:gd name="connsiteY20" fmla="*/ 206375 h 2530475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96875 w 1162050"/>
              <a:gd name="connsiteY19" fmla="*/ 38101 h 2457450"/>
              <a:gd name="connsiteX20" fmla="*/ 476250 w 1162050"/>
              <a:gd name="connsiteY20" fmla="*/ 1333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2050" h="2457450">
                <a:moveTo>
                  <a:pt x="476250" y="133350"/>
                </a:moveTo>
                <a:lnTo>
                  <a:pt x="133350" y="469900"/>
                </a:lnTo>
                <a:lnTo>
                  <a:pt x="0" y="965200"/>
                </a:lnTo>
                <a:lnTo>
                  <a:pt x="196850" y="1809750"/>
                </a:lnTo>
                <a:lnTo>
                  <a:pt x="565150" y="2203450"/>
                </a:lnTo>
                <a:lnTo>
                  <a:pt x="1028700" y="2317750"/>
                </a:lnTo>
                <a:lnTo>
                  <a:pt x="977900" y="2438400"/>
                </a:lnTo>
                <a:lnTo>
                  <a:pt x="1047750" y="2457450"/>
                </a:lnTo>
                <a:lnTo>
                  <a:pt x="1162050" y="2000250"/>
                </a:lnTo>
                <a:lnTo>
                  <a:pt x="1117600" y="1993900"/>
                </a:lnTo>
                <a:lnTo>
                  <a:pt x="1073150" y="2114550"/>
                </a:lnTo>
                <a:lnTo>
                  <a:pt x="730250" y="2038350"/>
                </a:lnTo>
                <a:lnTo>
                  <a:pt x="393700" y="1727200"/>
                </a:lnTo>
                <a:lnTo>
                  <a:pt x="203200" y="971550"/>
                </a:lnTo>
                <a:lnTo>
                  <a:pt x="304800" y="546100"/>
                </a:lnTo>
                <a:lnTo>
                  <a:pt x="584200" y="247650"/>
                </a:lnTo>
                <a:lnTo>
                  <a:pt x="685800" y="342900"/>
                </a:lnTo>
                <a:lnTo>
                  <a:pt x="755650" y="298450"/>
                </a:lnTo>
                <a:lnTo>
                  <a:pt x="450850" y="0"/>
                </a:lnTo>
                <a:lnTo>
                  <a:pt x="396875" y="38101"/>
                </a:lnTo>
                <a:lnTo>
                  <a:pt x="476250" y="1333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1822450" y="3467100"/>
            <a:ext cx="1212850" cy="95041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035300" y="3467100"/>
            <a:ext cx="311150" cy="95041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5600" y="1298168"/>
            <a:ext cx="6078538" cy="215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Poutre de ripage - 2° solution</a:t>
            </a:r>
            <a:endParaRPr lang="fr-BE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/>
          <a:srcRect b="8067"/>
          <a:stretch>
            <a:fillRect/>
          </a:stretch>
        </p:blipFill>
        <p:spPr bwMode="auto">
          <a:xfrm rot="16200000">
            <a:off x="6010989" y="1330326"/>
            <a:ext cx="3006884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5600" y="1298168"/>
            <a:ext cx="6078538" cy="215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Poutre de ripage - 2° solution</a:t>
            </a:r>
            <a:endParaRPr lang="fr-BE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/>
          <a:srcRect b="8067"/>
          <a:stretch>
            <a:fillRect/>
          </a:stretch>
        </p:blipFill>
        <p:spPr bwMode="auto">
          <a:xfrm rot="16200000">
            <a:off x="6010989" y="1330326"/>
            <a:ext cx="3006884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965200" y="3727450"/>
            <a:ext cx="513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Trop cher : 120.000 € de supplément</a:t>
            </a:r>
          </a:p>
          <a:p>
            <a:r>
              <a:rPr lang="fr-BE" dirty="0" smtClean="0"/>
              <a:t>Impossible à prendre en charge (charge d’entreprise)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57387" y="660400"/>
            <a:ext cx="5999114" cy="375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On revient à la solution de base</a:t>
            </a:r>
            <a:endParaRPr lang="fr-BE" dirty="0"/>
          </a:p>
        </p:txBody>
      </p:sp>
      <p:sp>
        <p:nvSpPr>
          <p:cNvPr id="7" name="Forme libre 6"/>
          <p:cNvSpPr/>
          <p:nvPr/>
        </p:nvSpPr>
        <p:spPr>
          <a:xfrm>
            <a:off x="1949450" y="1689100"/>
            <a:ext cx="1162050" cy="2457450"/>
          </a:xfrm>
          <a:custGeom>
            <a:avLst/>
            <a:gdLst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406400 w 1162050"/>
              <a:gd name="connsiteY19" fmla="*/ 25400 h 2457450"/>
              <a:gd name="connsiteX20" fmla="*/ 476250 w 1162050"/>
              <a:gd name="connsiteY20" fmla="*/ 133350 h 2457450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87350 w 1162050"/>
              <a:gd name="connsiteY19" fmla="*/ 0 h 2457450"/>
              <a:gd name="connsiteX20" fmla="*/ 476250 w 1162050"/>
              <a:gd name="connsiteY20" fmla="*/ 133350 h 2457450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87350 w 1162050"/>
              <a:gd name="connsiteY19" fmla="*/ 0 h 2457450"/>
              <a:gd name="connsiteX20" fmla="*/ 476250 w 1162050"/>
              <a:gd name="connsiteY20" fmla="*/ 133350 h 2457450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84175 w 1162050"/>
              <a:gd name="connsiteY19" fmla="*/ 0 h 2457450"/>
              <a:gd name="connsiteX20" fmla="*/ 476250 w 1162050"/>
              <a:gd name="connsiteY20" fmla="*/ 133350 h 2457450"/>
              <a:gd name="connsiteX0" fmla="*/ 476250 w 1162050"/>
              <a:gd name="connsiteY0" fmla="*/ 206375 h 2530475"/>
              <a:gd name="connsiteX1" fmla="*/ 133350 w 1162050"/>
              <a:gd name="connsiteY1" fmla="*/ 542925 h 2530475"/>
              <a:gd name="connsiteX2" fmla="*/ 0 w 1162050"/>
              <a:gd name="connsiteY2" fmla="*/ 1038225 h 2530475"/>
              <a:gd name="connsiteX3" fmla="*/ 196850 w 1162050"/>
              <a:gd name="connsiteY3" fmla="*/ 1882775 h 2530475"/>
              <a:gd name="connsiteX4" fmla="*/ 565150 w 1162050"/>
              <a:gd name="connsiteY4" fmla="*/ 2276475 h 2530475"/>
              <a:gd name="connsiteX5" fmla="*/ 1028700 w 1162050"/>
              <a:gd name="connsiteY5" fmla="*/ 2390775 h 2530475"/>
              <a:gd name="connsiteX6" fmla="*/ 977900 w 1162050"/>
              <a:gd name="connsiteY6" fmla="*/ 2511425 h 2530475"/>
              <a:gd name="connsiteX7" fmla="*/ 1047750 w 1162050"/>
              <a:gd name="connsiteY7" fmla="*/ 2530475 h 2530475"/>
              <a:gd name="connsiteX8" fmla="*/ 1162050 w 1162050"/>
              <a:gd name="connsiteY8" fmla="*/ 2073275 h 2530475"/>
              <a:gd name="connsiteX9" fmla="*/ 1117600 w 1162050"/>
              <a:gd name="connsiteY9" fmla="*/ 2066925 h 2530475"/>
              <a:gd name="connsiteX10" fmla="*/ 1073150 w 1162050"/>
              <a:gd name="connsiteY10" fmla="*/ 2187575 h 2530475"/>
              <a:gd name="connsiteX11" fmla="*/ 730250 w 1162050"/>
              <a:gd name="connsiteY11" fmla="*/ 2111375 h 2530475"/>
              <a:gd name="connsiteX12" fmla="*/ 393700 w 1162050"/>
              <a:gd name="connsiteY12" fmla="*/ 1800225 h 2530475"/>
              <a:gd name="connsiteX13" fmla="*/ 203200 w 1162050"/>
              <a:gd name="connsiteY13" fmla="*/ 1044575 h 2530475"/>
              <a:gd name="connsiteX14" fmla="*/ 304800 w 1162050"/>
              <a:gd name="connsiteY14" fmla="*/ 619125 h 2530475"/>
              <a:gd name="connsiteX15" fmla="*/ 584200 w 1162050"/>
              <a:gd name="connsiteY15" fmla="*/ 320675 h 2530475"/>
              <a:gd name="connsiteX16" fmla="*/ 685800 w 1162050"/>
              <a:gd name="connsiteY16" fmla="*/ 415925 h 2530475"/>
              <a:gd name="connsiteX17" fmla="*/ 755650 w 1162050"/>
              <a:gd name="connsiteY17" fmla="*/ 371475 h 2530475"/>
              <a:gd name="connsiteX18" fmla="*/ 450850 w 1162050"/>
              <a:gd name="connsiteY18" fmla="*/ 73025 h 2530475"/>
              <a:gd name="connsiteX19" fmla="*/ 314325 w 1162050"/>
              <a:gd name="connsiteY19" fmla="*/ 0 h 2530475"/>
              <a:gd name="connsiteX20" fmla="*/ 476250 w 1162050"/>
              <a:gd name="connsiteY20" fmla="*/ 206375 h 2530475"/>
              <a:gd name="connsiteX0" fmla="*/ 476250 w 1162050"/>
              <a:gd name="connsiteY0" fmla="*/ 133350 h 2457450"/>
              <a:gd name="connsiteX1" fmla="*/ 133350 w 1162050"/>
              <a:gd name="connsiteY1" fmla="*/ 469900 h 2457450"/>
              <a:gd name="connsiteX2" fmla="*/ 0 w 1162050"/>
              <a:gd name="connsiteY2" fmla="*/ 965200 h 2457450"/>
              <a:gd name="connsiteX3" fmla="*/ 196850 w 1162050"/>
              <a:gd name="connsiteY3" fmla="*/ 1809750 h 2457450"/>
              <a:gd name="connsiteX4" fmla="*/ 565150 w 1162050"/>
              <a:gd name="connsiteY4" fmla="*/ 2203450 h 2457450"/>
              <a:gd name="connsiteX5" fmla="*/ 1028700 w 1162050"/>
              <a:gd name="connsiteY5" fmla="*/ 2317750 h 2457450"/>
              <a:gd name="connsiteX6" fmla="*/ 977900 w 1162050"/>
              <a:gd name="connsiteY6" fmla="*/ 2438400 h 2457450"/>
              <a:gd name="connsiteX7" fmla="*/ 1047750 w 1162050"/>
              <a:gd name="connsiteY7" fmla="*/ 2457450 h 2457450"/>
              <a:gd name="connsiteX8" fmla="*/ 1162050 w 1162050"/>
              <a:gd name="connsiteY8" fmla="*/ 2000250 h 2457450"/>
              <a:gd name="connsiteX9" fmla="*/ 1117600 w 1162050"/>
              <a:gd name="connsiteY9" fmla="*/ 1993900 h 2457450"/>
              <a:gd name="connsiteX10" fmla="*/ 1073150 w 1162050"/>
              <a:gd name="connsiteY10" fmla="*/ 2114550 h 2457450"/>
              <a:gd name="connsiteX11" fmla="*/ 730250 w 1162050"/>
              <a:gd name="connsiteY11" fmla="*/ 2038350 h 2457450"/>
              <a:gd name="connsiteX12" fmla="*/ 393700 w 1162050"/>
              <a:gd name="connsiteY12" fmla="*/ 1727200 h 2457450"/>
              <a:gd name="connsiteX13" fmla="*/ 203200 w 1162050"/>
              <a:gd name="connsiteY13" fmla="*/ 971550 h 2457450"/>
              <a:gd name="connsiteX14" fmla="*/ 304800 w 1162050"/>
              <a:gd name="connsiteY14" fmla="*/ 546100 h 2457450"/>
              <a:gd name="connsiteX15" fmla="*/ 584200 w 1162050"/>
              <a:gd name="connsiteY15" fmla="*/ 247650 h 2457450"/>
              <a:gd name="connsiteX16" fmla="*/ 685800 w 1162050"/>
              <a:gd name="connsiteY16" fmla="*/ 342900 h 2457450"/>
              <a:gd name="connsiteX17" fmla="*/ 755650 w 1162050"/>
              <a:gd name="connsiteY17" fmla="*/ 298450 h 2457450"/>
              <a:gd name="connsiteX18" fmla="*/ 450850 w 1162050"/>
              <a:gd name="connsiteY18" fmla="*/ 0 h 2457450"/>
              <a:gd name="connsiteX19" fmla="*/ 396875 w 1162050"/>
              <a:gd name="connsiteY19" fmla="*/ 38101 h 2457450"/>
              <a:gd name="connsiteX20" fmla="*/ 476250 w 1162050"/>
              <a:gd name="connsiteY20" fmla="*/ 1333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2050" h="2457450">
                <a:moveTo>
                  <a:pt x="476250" y="133350"/>
                </a:moveTo>
                <a:lnTo>
                  <a:pt x="133350" y="469900"/>
                </a:lnTo>
                <a:lnTo>
                  <a:pt x="0" y="965200"/>
                </a:lnTo>
                <a:lnTo>
                  <a:pt x="196850" y="1809750"/>
                </a:lnTo>
                <a:lnTo>
                  <a:pt x="565150" y="2203450"/>
                </a:lnTo>
                <a:lnTo>
                  <a:pt x="1028700" y="2317750"/>
                </a:lnTo>
                <a:lnTo>
                  <a:pt x="977900" y="2438400"/>
                </a:lnTo>
                <a:lnTo>
                  <a:pt x="1047750" y="2457450"/>
                </a:lnTo>
                <a:lnTo>
                  <a:pt x="1162050" y="2000250"/>
                </a:lnTo>
                <a:lnTo>
                  <a:pt x="1117600" y="1993900"/>
                </a:lnTo>
                <a:lnTo>
                  <a:pt x="1073150" y="2114550"/>
                </a:lnTo>
                <a:lnTo>
                  <a:pt x="730250" y="2038350"/>
                </a:lnTo>
                <a:lnTo>
                  <a:pt x="393700" y="1727200"/>
                </a:lnTo>
                <a:lnTo>
                  <a:pt x="203200" y="971550"/>
                </a:lnTo>
                <a:lnTo>
                  <a:pt x="304800" y="546100"/>
                </a:lnTo>
                <a:lnTo>
                  <a:pt x="584200" y="247650"/>
                </a:lnTo>
                <a:lnTo>
                  <a:pt x="685800" y="342900"/>
                </a:lnTo>
                <a:lnTo>
                  <a:pt x="755650" y="298450"/>
                </a:lnTo>
                <a:lnTo>
                  <a:pt x="450850" y="0"/>
                </a:lnTo>
                <a:lnTo>
                  <a:pt x="396875" y="38101"/>
                </a:lnTo>
                <a:lnTo>
                  <a:pt x="476250" y="1333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Vue aérienne</a:t>
            </a:r>
            <a:endParaRPr lang="fr-B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03289" y="1200150"/>
            <a:ext cx="5759647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Travaux : </a:t>
            </a:r>
            <a:br>
              <a:rPr lang="fr-BE" dirty="0" smtClean="0"/>
            </a:br>
            <a:r>
              <a:rPr lang="fr-BE" dirty="0" smtClean="0"/>
              <a:t>Fraisage/terrassement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1137" y="1200150"/>
            <a:ext cx="4320000" cy="288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56137" y="1208385"/>
            <a:ext cx="4320000" cy="28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Résumé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BE" dirty="0" smtClean="0"/>
              <a:t>Contexte général du contournement</a:t>
            </a:r>
          </a:p>
          <a:p>
            <a:pPr lvl="0"/>
            <a:r>
              <a:rPr lang="fr-BE" dirty="0" smtClean="0"/>
              <a:t>Pont cadre réalisé sur zone provisoire</a:t>
            </a:r>
          </a:p>
          <a:p>
            <a:pPr lvl="0"/>
            <a:r>
              <a:rPr lang="fr-BE" dirty="0" err="1" smtClean="0"/>
              <a:t>Rippage</a:t>
            </a:r>
            <a:r>
              <a:rPr lang="fr-BE" dirty="0" smtClean="0"/>
              <a:t> du pont cadre</a:t>
            </a:r>
          </a:p>
          <a:p>
            <a:pPr lvl="0"/>
            <a:r>
              <a:rPr lang="fr-BE" dirty="0" smtClean="0"/>
              <a:t>Mesures d’urgence prises</a:t>
            </a:r>
          </a:p>
          <a:p>
            <a:pPr lvl="0"/>
            <a:r>
              <a:rPr lang="fr-BE" dirty="0" smtClean="0"/>
              <a:t>Causes possibles</a:t>
            </a:r>
          </a:p>
          <a:p>
            <a:pPr lvl="0"/>
            <a:r>
              <a:rPr lang="fr-BE" dirty="0" smtClean="0"/>
              <a:t>Stabilité (Laurent Smolders)</a:t>
            </a:r>
          </a:p>
          <a:p>
            <a:r>
              <a:rPr lang="fr-BE" smtClean="0"/>
              <a:t>Solution définitive</a:t>
            </a:r>
            <a:endParaRPr lang="fr-B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suite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4625" y="1200150"/>
            <a:ext cx="4320000" cy="286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33912" y="1200150"/>
            <a:ext cx="4320000" cy="285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H+20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01173" y="1200149"/>
            <a:ext cx="5762077" cy="322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Poussage du pont</a:t>
            </a:r>
            <a:endParaRPr lang="fr-BE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06550" y="1200150"/>
            <a:ext cx="6367318" cy="322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Tout est prêt</a:t>
            </a:r>
            <a:endParaRPr lang="fr-BE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560532" y="1200150"/>
            <a:ext cx="7868120" cy="3227849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24532" y="1200150"/>
            <a:ext cx="4320000" cy="28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1137" y="1200150"/>
            <a:ext cx="4320000" cy="287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Heijmans</a:t>
            </a:r>
            <a:r>
              <a:rPr lang="fr-BE" dirty="0" smtClean="0"/>
              <a:t> : poussage</a:t>
            </a:r>
            <a:endParaRPr lang="fr-BE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9450" y="1206146"/>
            <a:ext cx="4320000" cy="242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560532" y="1200150"/>
            <a:ext cx="7868120" cy="3227849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0482" y="1205768"/>
            <a:ext cx="4320000" cy="240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4730169" y="3765550"/>
            <a:ext cx="3211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4 vérins x 26 torons chacun</a:t>
            </a:r>
          </a:p>
          <a:p>
            <a:r>
              <a:rPr lang="fr-BE" dirty="0" smtClean="0"/>
              <a:t>Environ 500 t/vérin en moyenne</a:t>
            </a:r>
          </a:p>
          <a:p>
            <a:r>
              <a:rPr lang="fr-BE" dirty="0" smtClean="0"/>
              <a:t>Avancement : 6 m/h</a:t>
            </a:r>
            <a:endParaRPr lang="fr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3555" y="3765550"/>
            <a:ext cx="4111745" cy="48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Heijmans</a:t>
            </a:r>
            <a:r>
              <a:rPr lang="fr-BE" dirty="0" smtClean="0"/>
              <a:t> : poussage 3h AM</a:t>
            </a:r>
            <a:endParaRPr lang="fr-BE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560532" y="1200150"/>
            <a:ext cx="7868120" cy="3227849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312" y="1200150"/>
            <a:ext cx="4320000" cy="287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8530" y="1199623"/>
            <a:ext cx="4320000" cy="28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Pont déplacé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94323" y="1202307"/>
            <a:ext cx="335521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0187" y="1202307"/>
            <a:ext cx="512175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Mais on ne rigole pas longtemps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0500" y="1200150"/>
            <a:ext cx="4320000" cy="242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38675" y="1198194"/>
            <a:ext cx="4320000" cy="243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Mesures d’urgence : </a:t>
            </a:r>
            <a:br>
              <a:rPr lang="fr-BE" dirty="0" smtClean="0"/>
            </a:br>
            <a:r>
              <a:rPr lang="fr-BE" dirty="0" smtClean="0"/>
              <a:t>étais</a:t>
            </a:r>
            <a:endParaRPr lang="fr-B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4700" y="1115485"/>
            <a:ext cx="5069284" cy="284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Espace réservé du contenu 5"/>
          <p:cNvPicPr>
            <a:picLocks noGrp="1"/>
          </p:cNvPicPr>
          <p:nvPr>
            <p:ph idx="1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5175252" y="1445685"/>
            <a:ext cx="3371849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Mesures d’urgence : </a:t>
            </a:r>
            <a:br>
              <a:rPr lang="fr-BE" dirty="0" smtClean="0"/>
            </a:br>
            <a:r>
              <a:rPr lang="fr-BE" dirty="0" smtClean="0"/>
              <a:t>étais verticaux : 8 x ±90 t</a:t>
            </a:r>
            <a:endParaRPr lang="fr-BE" dirty="0"/>
          </a:p>
        </p:txBody>
      </p:sp>
      <p:pic>
        <p:nvPicPr>
          <p:cNvPr id="8" name="Espace réservé du contenu 7"/>
          <p:cNvPicPr>
            <a:picLocks noGrp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11814" y="1140885"/>
            <a:ext cx="4227086" cy="308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4182" y="763883"/>
            <a:ext cx="7920000" cy="368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Contexte général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3912254" y="2041871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Pont cadre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965539" y="2370694"/>
            <a:ext cx="596096" cy="615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Mesures d’urgence : </a:t>
            </a:r>
            <a:br>
              <a:rPr lang="fr-BE" dirty="0" smtClean="0"/>
            </a:br>
            <a:r>
              <a:rPr lang="fr-BE" dirty="0" smtClean="0"/>
              <a:t>étais horizontaux : 4 p x ±220 t</a:t>
            </a:r>
            <a:endParaRPr lang="fr-BE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BE" sz="1800" dirty="0" smtClean="0"/>
              <a:t>Problème de portée (16 m) d’où étais beaucoup plus costauds :</a:t>
            </a:r>
          </a:p>
          <a:p>
            <a:pPr>
              <a:buNone/>
            </a:pPr>
            <a:r>
              <a:rPr lang="fr-BE" sz="1800" dirty="0" smtClean="0"/>
              <a:t>									objectif : remblais/remise en circulation </a:t>
            </a:r>
            <a:endParaRPr lang="fr-BE" sz="1800" dirty="0"/>
          </a:p>
        </p:txBody>
      </p:sp>
      <p:pic>
        <p:nvPicPr>
          <p:cNvPr id="7" name="Image 6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5932" y="1689100"/>
            <a:ext cx="255731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/>
          <p:nvPr/>
        </p:nvCxnSpPr>
        <p:spPr>
          <a:xfrm flipV="1">
            <a:off x="2463800" y="3416300"/>
            <a:ext cx="6350" cy="781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857250" y="3416300"/>
            <a:ext cx="1606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97751" y="2456492"/>
            <a:ext cx="2712649" cy="197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Causes probables</a:t>
            </a:r>
            <a:br>
              <a:rPr lang="fr-BE" dirty="0" smtClean="0"/>
            </a:br>
            <a:r>
              <a:rPr lang="fr-BE" dirty="0" smtClean="0"/>
              <a:t>présence d’argile latérale</a:t>
            </a:r>
            <a:endParaRPr lang="fr-B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3769" y="1200151"/>
            <a:ext cx="4320000" cy="288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85386" y="1200151"/>
            <a:ext cx="4320000" cy="161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4826000" y="3041650"/>
            <a:ext cx="3879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Argile remplacée par de l’</a:t>
            </a:r>
            <a:r>
              <a:rPr lang="fr-BE" dirty="0" err="1" smtClean="0"/>
              <a:t>emp</a:t>
            </a:r>
            <a:r>
              <a:rPr lang="fr-BE" dirty="0" smtClean="0"/>
              <a:t>. Stabilisé</a:t>
            </a:r>
          </a:p>
          <a:p>
            <a:r>
              <a:rPr lang="fr-BE" dirty="0" smtClean="0"/>
              <a:t>en-dessous (durci pendant 24h)</a:t>
            </a:r>
          </a:p>
          <a:p>
            <a:r>
              <a:rPr lang="fr-BE" dirty="0" smtClean="0">
                <a:solidFill>
                  <a:srgbClr val="FF0000"/>
                </a:solidFill>
              </a:rPr>
              <a:t>Argile en latéral impossible à purger</a:t>
            </a:r>
            <a:endParaRPr lang="fr-B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Causes probables</a:t>
            </a:r>
            <a:br>
              <a:rPr lang="fr-BE" dirty="0" smtClean="0"/>
            </a:br>
            <a:r>
              <a:rPr lang="fr-BE" dirty="0" smtClean="0"/>
              <a:t>Problème d’enfoncement 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BE" dirty="0" smtClean="0"/>
              <a:t>Géré en urgence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8530" y="1199623"/>
            <a:ext cx="4320000" cy="28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4787" y="1673929"/>
            <a:ext cx="4320000" cy="24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Causes probables </a:t>
            </a:r>
            <a:br>
              <a:rPr lang="fr-BE" dirty="0" smtClean="0"/>
            </a:br>
            <a:r>
              <a:rPr lang="fr-BE" dirty="0" smtClean="0"/>
              <a:t>Problème d’enfoncement</a:t>
            </a:r>
            <a:endParaRPr lang="fr-B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828" y="1200150"/>
            <a:ext cx="7024869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7136697" y="1574800"/>
            <a:ext cx="1804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Accentué par des déblais, au fur et à mesure et en urgence, par l’entrepreneur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Causes probables</a:t>
            </a:r>
            <a:br>
              <a:rPr lang="fr-BE" dirty="0" smtClean="0"/>
            </a:br>
            <a:r>
              <a:rPr lang="fr-BE" dirty="0" smtClean="0"/>
              <a:t>Géométri</a:t>
            </a:r>
            <a:r>
              <a:rPr lang="fr-BE" dirty="0" smtClean="0"/>
              <a:t>e du cadre liée au remblai intérieur</a:t>
            </a:r>
            <a:endParaRPr lang="fr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3058" y="1063229"/>
            <a:ext cx="8433160" cy="336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Laurent Smolders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Autres problèmes à gérer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27450" y="1625600"/>
            <a:ext cx="2768649" cy="219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Poches sous le radier</a:t>
            </a:r>
            <a:br>
              <a:rPr lang="fr-BE" dirty="0" smtClean="0"/>
            </a:br>
            <a:r>
              <a:rPr lang="fr-BE" dirty="0" smtClean="0"/>
              <a:t>Injection au </a:t>
            </a:r>
            <a:r>
              <a:rPr lang="fr-BE" dirty="0" err="1" smtClean="0"/>
              <a:t>Groutex</a:t>
            </a:r>
            <a:endParaRPr lang="fr-B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0833" y="1330601"/>
            <a:ext cx="3617768" cy="53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34545" y="1892300"/>
            <a:ext cx="3604056" cy="107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34546" y="2347793"/>
            <a:ext cx="3617768" cy="12507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6794500" y="1892300"/>
            <a:ext cx="2349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Côté fissure :</a:t>
            </a:r>
          </a:p>
          <a:p>
            <a:r>
              <a:rPr lang="fr-BE" dirty="0" smtClean="0"/>
              <a:t>100 kg</a:t>
            </a:r>
          </a:p>
          <a:p>
            <a:r>
              <a:rPr lang="fr-BE" dirty="0" smtClean="0"/>
              <a:t>=600 g/m2 en </a:t>
            </a:r>
            <a:r>
              <a:rPr lang="fr-BE" dirty="0" err="1" smtClean="0"/>
              <a:t>moy</a:t>
            </a:r>
            <a:r>
              <a:rPr lang="fr-BE" dirty="0" smtClean="0"/>
              <a:t>.</a:t>
            </a:r>
          </a:p>
          <a:p>
            <a:endParaRPr lang="fr-BE" dirty="0" smtClean="0"/>
          </a:p>
          <a:p>
            <a:r>
              <a:rPr lang="fr-BE" dirty="0" smtClean="0"/>
              <a:t>Côté non fissuré :</a:t>
            </a:r>
          </a:p>
          <a:p>
            <a:r>
              <a:rPr lang="fr-BE" dirty="0" smtClean="0"/>
              <a:t>575 kg.</a:t>
            </a:r>
          </a:p>
          <a:p>
            <a:r>
              <a:rPr lang="fr-BE" dirty="0" smtClean="0"/>
              <a:t>=3.7 kg/m2 en </a:t>
            </a:r>
            <a:r>
              <a:rPr lang="fr-BE" dirty="0" err="1" smtClean="0"/>
              <a:t>moy</a:t>
            </a:r>
            <a:r>
              <a:rPr lang="fr-BE" dirty="0" smtClean="0"/>
              <a:t>.</a:t>
            </a:r>
          </a:p>
          <a:p>
            <a:endParaRPr lang="fr-BE" dirty="0" smtClean="0"/>
          </a:p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Fissure : </a:t>
            </a:r>
            <a:br>
              <a:rPr lang="fr-BE" dirty="0" smtClean="0"/>
            </a:br>
            <a:r>
              <a:rPr lang="fr-BE" dirty="0" smtClean="0"/>
              <a:t>injection au </a:t>
            </a:r>
            <a:r>
              <a:rPr lang="fr-BE" dirty="0" err="1" smtClean="0"/>
              <a:t>groutex</a:t>
            </a:r>
            <a:r>
              <a:rPr lang="fr-BE" dirty="0" smtClean="0"/>
              <a:t> également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4182" y="1200150"/>
            <a:ext cx="6156325" cy="9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4182" y="2105837"/>
            <a:ext cx="6132992" cy="183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54182" y="2838450"/>
            <a:ext cx="6156325" cy="3175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6902450" y="1892300"/>
            <a:ext cx="2241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Côté fissure :</a:t>
            </a:r>
          </a:p>
          <a:p>
            <a:r>
              <a:rPr lang="fr-BE" dirty="0" smtClean="0"/>
              <a:t>450 kg</a:t>
            </a:r>
          </a:p>
          <a:p>
            <a:endParaRPr lang="fr-BE" dirty="0" smtClean="0"/>
          </a:p>
          <a:p>
            <a:r>
              <a:rPr lang="fr-BE" dirty="0" smtClean="0"/>
              <a:t>Fissure :</a:t>
            </a:r>
          </a:p>
          <a:p>
            <a:r>
              <a:rPr lang="fr-BE" dirty="0" smtClean="0"/>
              <a:t>±16.5 m x 1 m max</a:t>
            </a:r>
          </a:p>
          <a:p>
            <a:r>
              <a:rPr lang="fr-BE" dirty="0" smtClean="0"/>
              <a:t>=27 kg/m2 en </a:t>
            </a:r>
            <a:r>
              <a:rPr lang="fr-BE" dirty="0" err="1" smtClean="0"/>
              <a:t>moy</a:t>
            </a:r>
            <a:r>
              <a:rPr lang="fr-BE" dirty="0" smtClean="0"/>
              <a:t>.</a:t>
            </a:r>
          </a:p>
          <a:p>
            <a:r>
              <a:rPr lang="fr-BE" dirty="0" smtClean="0">
                <a:sym typeface="Wingdings" pitchFamily="2" charset="2"/>
              </a:rPr>
              <a:t> ± 1.2 cm en </a:t>
            </a:r>
            <a:r>
              <a:rPr lang="fr-BE" dirty="0" err="1" smtClean="0">
                <a:sym typeface="Wingdings" pitchFamily="2" charset="2"/>
              </a:rPr>
              <a:t>moy</a:t>
            </a:r>
            <a:r>
              <a:rPr lang="fr-BE" dirty="0" smtClean="0">
                <a:sym typeface="Wingdings" pitchFamily="2" charset="2"/>
              </a:rPr>
              <a:t>.</a:t>
            </a:r>
            <a:endParaRPr lang="fr-BE" dirty="0" smtClean="0"/>
          </a:p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95588" y="1115485"/>
            <a:ext cx="3435507" cy="322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Gauchissement du radier</a:t>
            </a:r>
            <a:endParaRPr lang="fr-BE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4305300" y="3712636"/>
            <a:ext cx="0" cy="630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3390900" y="1504950"/>
            <a:ext cx="0" cy="26098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289300" y="11800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2"/>
                </a:solidFill>
              </a:rPr>
              <a:t>fissure</a:t>
            </a:r>
            <a:endParaRPr lang="fr-BE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4182" y="763883"/>
            <a:ext cx="7920000" cy="368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Contexte général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1° lot : </a:t>
            </a:r>
            <a:r>
              <a:rPr lang="fr-BE" dirty="0" err="1" smtClean="0"/>
              <a:t>Socogetra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3912254" y="2041871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Pont cadre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965539" y="2370694"/>
            <a:ext cx="596096" cy="615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Coupes </a:t>
            </a:r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amont </a:t>
            </a:r>
            <a:r>
              <a:rPr lang="fr-BE" dirty="0" smtClean="0">
                <a:solidFill>
                  <a:srgbClr val="FF0000"/>
                </a:solidFill>
              </a:rPr>
              <a:t>milieu</a:t>
            </a:r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dirty="0" smtClean="0">
                <a:solidFill>
                  <a:srgbClr val="00B050"/>
                </a:solidFill>
              </a:rPr>
              <a:t>aval</a:t>
            </a:r>
            <a:endParaRPr lang="fr-BE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97600" y="941092"/>
            <a:ext cx="1250524" cy="147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81144" y="851871"/>
            <a:ext cx="3033830" cy="357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avec flèche 7"/>
          <p:cNvCxnSpPr/>
          <p:nvPr/>
        </p:nvCxnSpPr>
        <p:spPr>
          <a:xfrm flipV="1">
            <a:off x="5614974" y="1549400"/>
            <a:ext cx="582626" cy="31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Armatures : capacité résiduelle</a:t>
            </a:r>
            <a:endParaRPr lang="fr-BE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93345" y="1793014"/>
            <a:ext cx="4056668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4471925" y="1270000"/>
            <a:ext cx="395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Essai de traction sur 2 barres principales</a:t>
            </a:r>
            <a:endParaRPr lang="fr-BE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1925" y="1270000"/>
            <a:ext cx="4320000" cy="242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necteur droit avec flèche 8"/>
          <p:cNvCxnSpPr/>
          <p:nvPr/>
        </p:nvCxnSpPr>
        <p:spPr>
          <a:xfrm flipV="1">
            <a:off x="3562350" y="1555750"/>
            <a:ext cx="1030995" cy="1511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234950" y="1473200"/>
            <a:ext cx="1276350" cy="984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234950" y="3022600"/>
            <a:ext cx="3695700" cy="1206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Autres fissures </a:t>
            </a:r>
            <a:br>
              <a:rPr lang="fr-BE" dirty="0" smtClean="0"/>
            </a:br>
            <a:r>
              <a:rPr lang="fr-BE" dirty="0" smtClean="0"/>
              <a:t>au plafond et dans le voile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BE" sz="1400" dirty="0" smtClean="0"/>
              <a:t>sous tablier (François </a:t>
            </a:r>
            <a:r>
              <a:rPr lang="fr-BE" sz="1400" dirty="0" err="1" smtClean="0"/>
              <a:t>Tomsin</a:t>
            </a:r>
            <a:r>
              <a:rPr lang="fr-BE" sz="1400" dirty="0" smtClean="0"/>
              <a:t>)</a:t>
            </a:r>
          </a:p>
          <a:p>
            <a:pPr>
              <a:buNone/>
            </a:pPr>
            <a:r>
              <a:rPr lang="fr-BE" sz="1400" dirty="0" smtClean="0"/>
              <a:t>L x l x p = 3 m x 0.3 mm						Verticale : 0.3 mm</a:t>
            </a:r>
          </a:p>
          <a:p>
            <a:pPr>
              <a:buNone/>
            </a:pPr>
            <a:r>
              <a:rPr lang="fr-BE" sz="1400" dirty="0" smtClean="0"/>
              <a:t>Pas préoccupantes : affleure armatures principales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28738" y="2038350"/>
            <a:ext cx="227192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76724" y="2588920"/>
            <a:ext cx="3449778" cy="13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Profil en long à rectifier</a:t>
            </a:r>
            <a:br>
              <a:rPr lang="fr-BE" dirty="0" smtClean="0"/>
            </a:br>
            <a:r>
              <a:rPr lang="fr-BE" sz="1800" dirty="0" smtClean="0"/>
              <a:t>(5,10 m minimum </a:t>
            </a:r>
            <a:r>
              <a:rPr lang="fr-BE" sz="1800" dirty="0" smtClean="0">
                <a:sym typeface="Wingdings" pitchFamily="2" charset="2"/>
              </a:rPr>
              <a:t> 14 cm à récupérer</a:t>
            </a:r>
            <a:r>
              <a:rPr lang="fr-BE" sz="1800" dirty="0" smtClean="0"/>
              <a:t>)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2262" y="972664"/>
            <a:ext cx="8472488" cy="338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Renforcement pieds</a:t>
            </a:r>
            <a:endParaRPr lang="fr-BE" dirty="0"/>
          </a:p>
        </p:txBody>
      </p:sp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677" y="1581150"/>
            <a:ext cx="432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64099" y="1670050"/>
            <a:ext cx="4679901" cy="271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1428750" y="1211818"/>
            <a:ext cx="194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prévu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5708650" y="1294368"/>
            <a:ext cx="194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réparation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Renforcement pieds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3536950" y="1305512"/>
            <a:ext cx="194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réparation</a:t>
            </a:r>
            <a:endParaRPr lang="fr-B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27719" y="1200150"/>
            <a:ext cx="4520288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Renforcement pieds</a:t>
            </a:r>
            <a:br>
              <a:rPr lang="fr-BE" dirty="0" smtClean="0"/>
            </a:br>
            <a:r>
              <a:rPr lang="fr-BE" dirty="0" smtClean="0"/>
              <a:t>phasage (</a:t>
            </a:r>
            <a:r>
              <a:rPr lang="fr-BE" dirty="0" err="1" smtClean="0"/>
              <a:t>Masterblocs</a:t>
            </a:r>
            <a:r>
              <a:rPr lang="fr-BE" dirty="0" smtClean="0"/>
              <a:t> = </a:t>
            </a:r>
            <a:r>
              <a:rPr lang="fr-BE" dirty="0" err="1" smtClean="0"/>
              <a:t>Légos</a:t>
            </a:r>
            <a:r>
              <a:rPr lang="fr-BE" dirty="0" smtClean="0"/>
              <a:t>)</a:t>
            </a:r>
            <a:endParaRPr lang="fr-B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5900" y="1258239"/>
            <a:ext cx="5251450" cy="154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50" y="2824980"/>
            <a:ext cx="5181600" cy="159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73687" y="2030412"/>
            <a:ext cx="3600000" cy="200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Délai accident :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1123950"/>
            <a:ext cx="7868120" cy="3227849"/>
          </a:xfrm>
        </p:spPr>
        <p:txBody>
          <a:bodyPr>
            <a:normAutofit/>
          </a:bodyPr>
          <a:lstStyle/>
          <a:p>
            <a:r>
              <a:rPr lang="fr-BE" sz="1200" dirty="0" smtClean="0"/>
              <a:t>Lu 23 octobre : poussage + accident, solution des étais, trouver des étais de 90t (pas évident – </a:t>
            </a:r>
            <a:r>
              <a:rPr lang="fr-BE" sz="1200" dirty="0" err="1" smtClean="0"/>
              <a:t>Heijmans</a:t>
            </a:r>
            <a:r>
              <a:rPr lang="fr-BE" sz="1200" dirty="0" smtClean="0"/>
              <a:t> mais cher)</a:t>
            </a:r>
          </a:p>
          <a:p>
            <a:r>
              <a:rPr lang="fr-BE" sz="1200" dirty="0" smtClean="0"/>
              <a:t>Ma 24 : étais posés</a:t>
            </a:r>
          </a:p>
          <a:p>
            <a:r>
              <a:rPr lang="fr-BE" sz="1200" dirty="0" smtClean="0"/>
              <a:t>Ve 27 : calculs validés en phase provisoire pour rouvrir à la circulation (D162+</a:t>
            </a:r>
            <a:r>
              <a:rPr lang="fr-BE" sz="1200" dirty="0" err="1" smtClean="0"/>
              <a:t>Vincotte</a:t>
            </a:r>
            <a:r>
              <a:rPr lang="fr-BE" sz="1200" dirty="0" smtClean="0"/>
              <a:t>)</a:t>
            </a:r>
          </a:p>
          <a:p>
            <a:r>
              <a:rPr lang="fr-BE" sz="1200" dirty="0" smtClean="0"/>
              <a:t>Carottages</a:t>
            </a:r>
          </a:p>
          <a:p>
            <a:r>
              <a:rPr lang="fr-BE" sz="1200" dirty="0" smtClean="0"/>
              <a:t>Sa 28 : circulation remise sur 1 bande + feux</a:t>
            </a:r>
          </a:p>
          <a:p>
            <a:r>
              <a:rPr lang="fr-BE" sz="1200" dirty="0" smtClean="0"/>
              <a:t>Lu 30 : injections</a:t>
            </a:r>
          </a:p>
          <a:p>
            <a:pPr>
              <a:buNone/>
            </a:pPr>
            <a:r>
              <a:rPr lang="fr-BE" sz="1200" dirty="0" smtClean="0"/>
              <a:t>Novembre : je 9 : réunion de calcul</a:t>
            </a:r>
          </a:p>
          <a:p>
            <a:r>
              <a:rPr lang="fr-BE" sz="1200" dirty="0" smtClean="0"/>
              <a:t>Notes de calcul : 17/11</a:t>
            </a:r>
          </a:p>
          <a:p>
            <a:r>
              <a:rPr lang="fr-BE" sz="1200" dirty="0" smtClean="0"/>
              <a:t>Validation définitive après remarques : me 29/11</a:t>
            </a:r>
          </a:p>
          <a:p>
            <a:r>
              <a:rPr lang="fr-BE" sz="1200" dirty="0" smtClean="0"/>
              <a:t>Renforcement : lu 4/12 – bétonnage </a:t>
            </a:r>
            <a:r>
              <a:rPr lang="fr-BE" sz="1200" dirty="0" err="1" smtClean="0"/>
              <a:t>ve</a:t>
            </a:r>
            <a:r>
              <a:rPr lang="fr-BE" sz="1200" dirty="0" smtClean="0"/>
              <a:t> 22/12</a:t>
            </a:r>
          </a:p>
          <a:p>
            <a:endParaRPr lang="fr-BE" dirty="0" smtClean="0"/>
          </a:p>
          <a:p>
            <a:endParaRPr lang="fr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Litige :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Qui est responsable?</a:t>
            </a:r>
          </a:p>
          <a:p>
            <a:pPr lvl="1"/>
            <a:r>
              <a:rPr lang="fr-BE" dirty="0" smtClean="0"/>
              <a:t>TRC?</a:t>
            </a:r>
          </a:p>
          <a:p>
            <a:pPr lvl="1"/>
            <a:r>
              <a:rPr lang="fr-BE" dirty="0" err="1" smtClean="0"/>
              <a:t>Socogetra</a:t>
            </a:r>
            <a:r>
              <a:rPr lang="fr-BE" dirty="0" smtClean="0"/>
              <a:t>?</a:t>
            </a:r>
          </a:p>
          <a:p>
            <a:pPr lvl="1"/>
            <a:r>
              <a:rPr lang="fr-BE" dirty="0" err="1" smtClean="0"/>
              <a:t>Duchène</a:t>
            </a:r>
            <a:r>
              <a:rPr lang="fr-BE" dirty="0" smtClean="0"/>
              <a:t>?</a:t>
            </a:r>
          </a:p>
          <a:p>
            <a:pPr lvl="1"/>
            <a:r>
              <a:rPr lang="fr-BE" dirty="0" smtClean="0"/>
              <a:t>SPW? </a:t>
            </a:r>
            <a:r>
              <a:rPr lang="fr-BE" dirty="0" smtClean="0">
                <a:sym typeface="Wingdings" pitchFamily="2" charset="2"/>
              </a:rPr>
              <a:t></a:t>
            </a:r>
            <a:endParaRPr lang="fr-BE" dirty="0" smtClean="0"/>
          </a:p>
          <a:p>
            <a:pPr lvl="1"/>
            <a:r>
              <a:rPr lang="fr-BE" dirty="0" smtClean="0"/>
              <a:t>On partage? </a:t>
            </a:r>
            <a:r>
              <a:rPr lang="fr-BE" dirty="0" smtClean="0">
                <a:sym typeface="Wingdings" pitchFamily="2" charset="2"/>
              </a:rPr>
              <a:t>  </a:t>
            </a:r>
            <a:endParaRPr lang="fr-BE" dirty="0" smtClean="0"/>
          </a:p>
          <a:p>
            <a:r>
              <a:rPr lang="fr-BE" dirty="0" smtClean="0"/>
              <a:t>Frais actuels estimés : 340.000 € HTVA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178"/>
            <a:ext cx="7797800" cy="437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4974" y="0"/>
            <a:ext cx="2362094" cy="11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Questions/réponses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4182" y="763883"/>
            <a:ext cx="7920000" cy="368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Contexte général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1° lot : </a:t>
            </a:r>
            <a:r>
              <a:rPr lang="fr-BE" dirty="0" err="1" smtClean="0"/>
              <a:t>Socogetra</a:t>
            </a:r>
            <a:endParaRPr lang="fr-BE" dirty="0" smtClean="0"/>
          </a:p>
          <a:p>
            <a:r>
              <a:rPr lang="fr-BE" dirty="0" smtClean="0"/>
              <a:t>2° lot : </a:t>
            </a:r>
            <a:r>
              <a:rPr lang="fr-BE" dirty="0" err="1" smtClean="0"/>
              <a:t>Socogetra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3912254" y="2041871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Pont cadre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965539" y="2370694"/>
            <a:ext cx="596096" cy="615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4182" y="763883"/>
            <a:ext cx="7920000" cy="368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Contexte général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1° lot : </a:t>
            </a:r>
            <a:r>
              <a:rPr lang="fr-BE" dirty="0" err="1" smtClean="0"/>
              <a:t>Socogetra</a:t>
            </a:r>
            <a:endParaRPr lang="fr-BE" dirty="0" smtClean="0"/>
          </a:p>
          <a:p>
            <a:r>
              <a:rPr lang="fr-BE" dirty="0" smtClean="0"/>
              <a:t>2° lot : </a:t>
            </a:r>
            <a:r>
              <a:rPr lang="fr-BE" dirty="0" err="1" smtClean="0"/>
              <a:t>Socogetra</a:t>
            </a:r>
            <a:endParaRPr lang="fr-BE" dirty="0" smtClean="0"/>
          </a:p>
          <a:p>
            <a:r>
              <a:rPr lang="fr-BE" dirty="0" smtClean="0"/>
              <a:t>3° lot : </a:t>
            </a:r>
            <a:r>
              <a:rPr lang="fr-BE" dirty="0" err="1" smtClean="0"/>
              <a:t>Socogetra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3912254" y="2041871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Pont cadre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965539" y="2370694"/>
            <a:ext cx="596096" cy="615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Un beau chantier</a:t>
            </a:r>
            <a:endParaRPr lang="fr-B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211" y="812576"/>
            <a:ext cx="2478945" cy="165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212" y="2687526"/>
            <a:ext cx="2478944" cy="165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751360" y="812575"/>
            <a:ext cx="6278339" cy="354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32082" y="1192213"/>
            <a:ext cx="6075218" cy="324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Vue en plan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3074" y="675215"/>
            <a:ext cx="7920000" cy="374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Coupe type</a:t>
            </a:r>
            <a:endParaRPr lang="fr-BE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485900" y="1517650"/>
            <a:ext cx="6350" cy="2209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2444750" y="4546600"/>
            <a:ext cx="42354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62654" y="1857205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9.5 m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23354" y="4177268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mtClean="0">
                <a:solidFill>
                  <a:schemeClr val="accent1">
                    <a:lumMod val="75000"/>
                  </a:schemeClr>
                </a:solidFill>
              </a:rPr>
              <a:t>18 </a:t>
            </a:r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m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497</Words>
  <Application>Microsoft Office PowerPoint</Application>
  <PresentationFormat>Affichage à l'écran (16:9)</PresentationFormat>
  <Paragraphs>123</Paragraphs>
  <Slides>49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Thème Office</vt:lpstr>
      <vt:lpstr>Contournement de Marche poussage du pont cadre le 23 oct. 17 BDOA 9827</vt:lpstr>
      <vt:lpstr>Résumé</vt:lpstr>
      <vt:lpstr>Contexte général</vt:lpstr>
      <vt:lpstr>Contexte général</vt:lpstr>
      <vt:lpstr>Contexte général</vt:lpstr>
      <vt:lpstr>Contexte général</vt:lpstr>
      <vt:lpstr>Un beau chantier</vt:lpstr>
      <vt:lpstr>Vue en plan</vt:lpstr>
      <vt:lpstr>Coupe type</vt:lpstr>
      <vt:lpstr>Autres vues similaires</vt:lpstr>
      <vt:lpstr>Coupe en long</vt:lpstr>
      <vt:lpstr>Photos du pont construit :</vt:lpstr>
      <vt:lpstr>Poutre de ripage</vt:lpstr>
      <vt:lpstr>Poutre de ripage</vt:lpstr>
      <vt:lpstr>Poutre de ripage - 2° solution</vt:lpstr>
      <vt:lpstr>Poutre de ripage - 2° solution</vt:lpstr>
      <vt:lpstr>On revient à la solution de base</vt:lpstr>
      <vt:lpstr>Vue aérienne</vt:lpstr>
      <vt:lpstr>Travaux :  Fraisage/terrassement</vt:lpstr>
      <vt:lpstr>suite</vt:lpstr>
      <vt:lpstr>H+20</vt:lpstr>
      <vt:lpstr>Poussage du pont</vt:lpstr>
      <vt:lpstr>Tout est prêt</vt:lpstr>
      <vt:lpstr>Heijmans : poussage</vt:lpstr>
      <vt:lpstr>Heijmans : poussage 3h AM</vt:lpstr>
      <vt:lpstr>Pont déplacé</vt:lpstr>
      <vt:lpstr>Mais on ne rigole pas longtemps</vt:lpstr>
      <vt:lpstr>Mesures d’urgence :  étais</vt:lpstr>
      <vt:lpstr>Mesures d’urgence :  étais verticaux : 8 x ±90 t</vt:lpstr>
      <vt:lpstr>Mesures d’urgence :  étais horizontaux : 4 p x ±220 t</vt:lpstr>
      <vt:lpstr>Causes probables présence d’argile latérale</vt:lpstr>
      <vt:lpstr>Causes probables Problème d’enfoncement </vt:lpstr>
      <vt:lpstr>Causes probables  Problème d’enfoncement</vt:lpstr>
      <vt:lpstr>Causes probables Géométrie du cadre liée au remblai intérieur</vt:lpstr>
      <vt:lpstr>Laurent Smolders</vt:lpstr>
      <vt:lpstr>Autres problèmes à gérer</vt:lpstr>
      <vt:lpstr>Poches sous le radier Injection au Groutex</vt:lpstr>
      <vt:lpstr>Fissure :  injection au groutex également</vt:lpstr>
      <vt:lpstr>Gauchissement du radier</vt:lpstr>
      <vt:lpstr>Coupes amont milieu aval</vt:lpstr>
      <vt:lpstr>Armatures : capacité résiduelle</vt:lpstr>
      <vt:lpstr>Autres fissures  au plafond et dans le voile</vt:lpstr>
      <vt:lpstr>Profil en long à rectifier (5,10 m minimum  14 cm à récupérer)</vt:lpstr>
      <vt:lpstr>Renforcement pieds</vt:lpstr>
      <vt:lpstr>Renforcement pieds</vt:lpstr>
      <vt:lpstr>Renforcement pieds phasage (Masterblocs = Légos)</vt:lpstr>
      <vt:lpstr>Délai accident :</vt:lpstr>
      <vt:lpstr>Litige :</vt:lpstr>
      <vt:lpstr>Questions/réponses</vt:lpstr>
    </vt:vector>
  </TitlesOfParts>
  <Company>Service public de Wallonie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Arnaud Delobbe</cp:lastModifiedBy>
  <cp:revision>62</cp:revision>
  <dcterms:created xsi:type="dcterms:W3CDTF">2017-06-20T09:48:45Z</dcterms:created>
  <dcterms:modified xsi:type="dcterms:W3CDTF">2017-12-18T15:51:07Z</dcterms:modified>
</cp:coreProperties>
</file>